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6" roundtripDataSignature="AMtx7mjAcaoMLQm/8DEFMjYYesh3EKzdn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2" d="100"/>
          <a:sy n="62" d="100"/>
        </p:scale>
        <p:origin x="804" y="-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customschemas.google.com/relationships/presentationmetadata" Target="meta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jp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763636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200" b="1" i="0" u="none" strike="noStrike" cap="none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https://pecteam.co.in/  </a:t>
            </a:r>
            <a:endParaRPr sz="1600" b="1" i="0" u="none" strike="noStrike" cap="none">
              <a:solidFill>
                <a:srgbClr val="FF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7" name="Google Shape;13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3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82837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13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13"/>
          <p:cNvSpPr txBox="1"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Calibri"/>
              <a:buNone/>
              <a:defRPr sz="80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2" name="Google Shape;22;p13"/>
          <p:cNvSpPr txBox="1"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  <a:defRPr sz="2400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cxnSp>
        <p:nvCxnSpPr>
          <p:cNvPr id="23" name="Google Shape;23;p13"/>
          <p:cNvCxnSpPr/>
          <p:nvPr/>
        </p:nvCxnSpPr>
        <p:spPr>
          <a:xfrm>
            <a:off x="1207658" y="4343400"/>
            <a:ext cx="987552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4" name="Google Shape;24;p13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en-US" dirty="0"/>
              <a:t>https://www.pecteam.co.in</a:t>
            </a:r>
          </a:p>
        </p:txBody>
      </p:sp>
      <p:sp>
        <p:nvSpPr>
          <p:cNvPr id="25" name="Google Shape;25;p13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26" name="Google Shape;26;p13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228600" lvl="0" indent="-228600" algn="r">
              <a:spcBef>
                <a:spcPts val="0"/>
              </a:spcBef>
              <a:buFont typeface="+mj-lt"/>
              <a:buAutoNum type="arabicPeriod"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fld id="{00000000-1234-1234-1234-123412341234}" type="slidenum">
              <a:rPr lang="en-IN" smtClean="0"/>
              <a:pPr/>
              <a:t>‹#›</a:t>
            </a:fld>
            <a:endParaRPr lang="en-IN" dirty="0"/>
          </a:p>
        </p:txBody>
      </p:sp>
      <p:pic>
        <p:nvPicPr>
          <p:cNvPr id="27" name="Google Shape;27;p13"/>
          <p:cNvPicPr preferRelativeResize="0"/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08989" y="8319"/>
            <a:ext cx="1017916" cy="67861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" name="Google Shape;28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652189" y="-15188"/>
            <a:ext cx="814113" cy="777829"/>
          </a:xfrm>
          <a:prstGeom prst="rect">
            <a:avLst/>
          </a:prstGeom>
          <a:noFill/>
          <a:ln>
            <a:noFill/>
          </a:ln>
        </p:spPr>
      </p:pic>
      <p:sp>
        <p:nvSpPr>
          <p:cNvPr id="29" name="Google Shape;29;p13"/>
          <p:cNvSpPr/>
          <p:nvPr/>
        </p:nvSpPr>
        <p:spPr>
          <a:xfrm>
            <a:off x="3670105" y="95275"/>
            <a:ext cx="4838884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400" b="0" i="0" u="none" strike="noStrike" cap="none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7th INTERNATIONAL CONFERENCE on INTELLIGENT COMPUTING</a:t>
            </a:r>
            <a:endParaRPr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4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                                                IConIC 2K24</a:t>
            </a:r>
            <a:endParaRPr sz="140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2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22"/>
          <p:cNvSpPr txBox="1">
            <a:spLocks noGrp="1"/>
          </p:cNvSpPr>
          <p:nvPr>
            <p:ph type="body" idx="1"/>
          </p:nvPr>
        </p:nvSpPr>
        <p:spPr>
          <a:xfrm rot="5400000">
            <a:off x="4114800" y="-1171786"/>
            <a:ext cx="4023360" cy="100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93" name="Google Shape;93;p22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22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22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3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82837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23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23"/>
          <p:cNvSpPr txBox="1">
            <a:spLocks noGrp="1"/>
          </p:cNvSpPr>
          <p:nvPr>
            <p:ph type="title"/>
          </p:nvPr>
        </p:nvSpPr>
        <p:spPr>
          <a:xfrm rot="5400000">
            <a:off x="7159401" y="1977801"/>
            <a:ext cx="575989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23"/>
          <p:cNvSpPr txBox="1">
            <a:spLocks noGrp="1"/>
          </p:cNvSpPr>
          <p:nvPr>
            <p:ph type="body" idx="1"/>
          </p:nvPr>
        </p:nvSpPr>
        <p:spPr>
          <a:xfrm rot="5400000">
            <a:off x="1825401" y="-574899"/>
            <a:ext cx="575989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101" name="Google Shape;101;p23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23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23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4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4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33" name="Google Shape;33;p14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4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4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_HEADER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5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82837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1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15"/>
          <p:cNvSpPr txBox="1"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Calibri"/>
              <a:buNone/>
              <a:defRPr sz="8000" b="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15"/>
          <p:cNvSpPr txBox="1"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  <a:defRPr sz="2400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15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5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5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cxnSp>
        <p:nvCxnSpPr>
          <p:cNvPr id="44" name="Google Shape;44;p15"/>
          <p:cNvCxnSpPr/>
          <p:nvPr/>
        </p:nvCxnSpPr>
        <p:spPr>
          <a:xfrm>
            <a:off x="1207658" y="4343400"/>
            <a:ext cx="987552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6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6"/>
          <p:cNvSpPr txBox="1">
            <a:spLocks noGrp="1"/>
          </p:cNvSpPr>
          <p:nvPr>
            <p:ph type="body" idx="1"/>
          </p:nvPr>
        </p:nvSpPr>
        <p:spPr>
          <a:xfrm>
            <a:off x="1097278" y="1845734"/>
            <a:ext cx="493776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48" name="Google Shape;48;p16"/>
          <p:cNvSpPr txBox="1">
            <a:spLocks noGrp="1"/>
          </p:cNvSpPr>
          <p:nvPr>
            <p:ph type="body" idx="2"/>
          </p:nvPr>
        </p:nvSpPr>
        <p:spPr>
          <a:xfrm>
            <a:off x="6217920" y="1845735"/>
            <a:ext cx="493776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49" name="Google Shape;49;p16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6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6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7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7"/>
          <p:cNvSpPr txBox="1"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sz="2000" b="0" cap="none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5" name="Google Shape;55;p17"/>
          <p:cNvSpPr txBox="1">
            <a:spLocks noGrp="1"/>
          </p:cNvSpPr>
          <p:nvPr>
            <p:ph type="body" idx="2"/>
          </p:nvPr>
        </p:nvSpPr>
        <p:spPr>
          <a:xfrm>
            <a:off x="1097280" y="2582334"/>
            <a:ext cx="4937760" cy="33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56" name="Google Shape;56;p17"/>
          <p:cNvSpPr txBox="1">
            <a:spLocks noGrp="1"/>
          </p:cNvSpPr>
          <p:nvPr>
            <p:ph type="body" idx="3"/>
          </p:nvPr>
        </p:nvSpPr>
        <p:spPr>
          <a:xfrm>
            <a:off x="6217920" y="1846052"/>
            <a:ext cx="4937760" cy="736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sz="2000" b="0" cap="none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7" name="Google Shape;57;p17"/>
          <p:cNvSpPr txBox="1">
            <a:spLocks noGrp="1"/>
          </p:cNvSpPr>
          <p:nvPr>
            <p:ph type="body" idx="4"/>
          </p:nvPr>
        </p:nvSpPr>
        <p:spPr>
          <a:xfrm>
            <a:off x="6217920" y="2582334"/>
            <a:ext cx="4937760" cy="33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58" name="Google Shape;58;p17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7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7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8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8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8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8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9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82837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9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19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9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9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 type="objTx">
  <p:cSld name="OBJECT_WITH_CAPTION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0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rgbClr val="82837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20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20"/>
          <p:cNvSpPr txBox="1"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36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20"/>
          <p:cNvSpPr txBox="1">
            <a:spLocks noGrp="1"/>
          </p:cNvSpPr>
          <p:nvPr>
            <p:ph type="body" idx="1"/>
          </p:nvPr>
        </p:nvSpPr>
        <p:spPr>
          <a:xfrm>
            <a:off x="4800600" y="731520"/>
            <a:ext cx="649224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77" name="Google Shape;77;p20"/>
          <p:cNvSpPr txBox="1">
            <a:spLocks noGrp="1"/>
          </p:cNvSpPr>
          <p:nvPr>
            <p:ph type="body" idx="2"/>
          </p:nvPr>
        </p:nvSpPr>
        <p:spPr>
          <a:xfrm>
            <a:off x="457200" y="2926080"/>
            <a:ext cx="3200400" cy="3379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78" name="Google Shape;78;p20"/>
          <p:cNvSpPr txBox="1">
            <a:spLocks noGrp="1"/>
          </p:cNvSpPr>
          <p:nvPr>
            <p:ph type="dt" idx="10"/>
          </p:nvPr>
        </p:nvSpPr>
        <p:spPr>
          <a:xfrm>
            <a:off x="465512" y="6459785"/>
            <a:ext cx="26185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ftr" idx="11"/>
          </p:nvPr>
        </p:nvSpPr>
        <p:spPr>
          <a:xfrm>
            <a:off x="4800600" y="6459785"/>
            <a:ext cx="4648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20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05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1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rgbClr val="82837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21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21"/>
          <p:cNvSpPr txBox="1"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36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21"/>
          <p:cNvSpPr>
            <a:spLocks noGrp="1"/>
          </p:cNvSpPr>
          <p:nvPr>
            <p:ph type="pic" idx="2"/>
          </p:nvPr>
        </p:nvSpPr>
        <p:spPr>
          <a:xfrm>
            <a:off x="15" y="0"/>
            <a:ext cx="12191985" cy="4915076"/>
          </a:xfrm>
          <a:prstGeom prst="rect">
            <a:avLst/>
          </a:prstGeom>
          <a:solidFill>
            <a:srgbClr val="CCCCC2"/>
          </a:solidFill>
          <a:ln>
            <a:noFill/>
          </a:ln>
        </p:spPr>
      </p:sp>
      <p:sp>
        <p:nvSpPr>
          <p:cNvPr id="86" name="Google Shape;86;p21"/>
          <p:cNvSpPr txBox="1">
            <a:spLocks noGrp="1"/>
          </p:cNvSpPr>
          <p:nvPr>
            <p:ph type="body" idx="1"/>
          </p:nvPr>
        </p:nvSpPr>
        <p:spPr>
          <a:xfrm>
            <a:off x="1097280" y="5907024"/>
            <a:ext cx="10113264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87" name="Google Shape;87;p21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21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21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2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82837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12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12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" name="Google Shape;13;p12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2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Google Shape;15;p12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Google Shape;16;p12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IN"/>
              <a:t>‹#›</a:t>
            </a:fld>
            <a:endParaRPr/>
          </a:p>
        </p:txBody>
      </p:sp>
      <p:cxnSp>
        <p:nvCxnSpPr>
          <p:cNvPr id="17" name="Google Shape;17;p12"/>
          <p:cNvCxnSpPr/>
          <p:nvPr/>
        </p:nvCxnSpPr>
        <p:spPr>
          <a:xfrm>
            <a:off x="1193532" y="1737845"/>
            <a:ext cx="996696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"/>
          <p:cNvSpPr txBox="1">
            <a:spLocks noGrp="1"/>
          </p:cNvSpPr>
          <p:nvPr>
            <p:ph type="ctrTitle"/>
          </p:nvPr>
        </p:nvSpPr>
        <p:spPr>
          <a:xfrm>
            <a:off x="1176105" y="758952"/>
            <a:ext cx="10058400" cy="35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ctr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6000"/>
              <a:buFont typeface="Calibri"/>
              <a:buNone/>
            </a:pPr>
            <a:r>
              <a:rPr lang="en-IN" sz="6000" dirty="0"/>
              <a:t>MOBILE REVIEW SENTIMENT IN-DEPTH ANALYSIS</a:t>
            </a:r>
            <a:br>
              <a:rPr lang="en-IN" sz="6000" dirty="0"/>
            </a:br>
            <a:r>
              <a:rPr lang="en-IN" sz="6000" dirty="0"/>
              <a:t>     </a:t>
            </a:r>
            <a:endParaRPr sz="6000" dirty="0"/>
          </a:p>
        </p:txBody>
      </p:sp>
      <p:sp>
        <p:nvSpPr>
          <p:cNvPr id="109" name="Google Shape;109;p1"/>
          <p:cNvSpPr txBox="1">
            <a:spLocks noGrp="1"/>
          </p:cNvSpPr>
          <p:nvPr>
            <p:ph type="subTitle" idx="1"/>
          </p:nvPr>
        </p:nvSpPr>
        <p:spPr>
          <a:xfrm>
            <a:off x="0" y="6463703"/>
            <a:ext cx="3324986" cy="288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IN" sz="1400" b="1" dirty="0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 HTTPS://PECTEAM.CO.IN/  </a:t>
            </a:r>
            <a:endParaRPr sz="1800" b="1" dirty="0">
              <a:solidFill>
                <a:srgbClr val="FF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6" name="Google Shape;118;p2"/>
          <p:cNvSpPr/>
          <p:nvPr/>
        </p:nvSpPr>
        <p:spPr>
          <a:xfrm>
            <a:off x="11034347" y="6423459"/>
            <a:ext cx="553915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0" algn="l" rtl="0">
              <a:spcBef>
                <a:spcPts val="0"/>
              </a:spcBef>
              <a:spcAft>
                <a:spcPts val="0"/>
              </a:spcAft>
            </a:pPr>
            <a:r>
              <a:rPr lang="en-US" sz="2400" b="1" dirty="0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1</a:t>
            </a:r>
            <a:endParaRPr sz="2400" b="1" dirty="0">
              <a:solidFill>
                <a:srgbClr val="FF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EF37842-8568-7162-BC30-10A616499E77}"/>
              </a:ext>
            </a:extLst>
          </p:cNvPr>
          <p:cNvSpPr txBox="1"/>
          <p:nvPr/>
        </p:nvSpPr>
        <p:spPr>
          <a:xfrm>
            <a:off x="5025775" y="4467832"/>
            <a:ext cx="214044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S. Godfrey </a:t>
            </a:r>
            <a:r>
              <a:rPr lang="en-IN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Winster</a:t>
            </a:r>
            <a:endParaRPr lang="en-IN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IN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Ayushi Gupta</a:t>
            </a:r>
          </a:p>
          <a:p>
            <a:pPr algn="ctr"/>
            <a:r>
              <a:rPr lang="en-IN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Ishit</a:t>
            </a:r>
            <a:r>
              <a:rPr lang="en-IN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IN" sz="200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Arhatia</a:t>
            </a:r>
            <a:endParaRPr lang="en-IN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IN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Divyansh Gautam</a:t>
            </a:r>
          </a:p>
          <a:p>
            <a:pPr algn="ctr"/>
            <a:r>
              <a:rPr lang="en-IN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Ria Verma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0"/>
          <p:cNvSpPr txBox="1">
            <a:spLocks noGrp="1"/>
          </p:cNvSpPr>
          <p:nvPr>
            <p:ph type="subTitle" idx="1"/>
          </p:nvPr>
        </p:nvSpPr>
        <p:spPr>
          <a:xfrm>
            <a:off x="392097" y="1018851"/>
            <a:ext cx="11407806" cy="4820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IN" dirty="0">
                <a:solidFill>
                  <a:srgbClr val="AB641D"/>
                </a:solidFill>
                <a:latin typeface="Comic Sans MS"/>
                <a:ea typeface="Comic Sans MS"/>
                <a:cs typeface="Comic Sans MS"/>
                <a:sym typeface="Comic Sans MS"/>
              </a:rPr>
              <a:t>9. CONCLUSION &amp; FUTURE WORK :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endParaRPr lang="en-IN" dirty="0">
              <a:solidFill>
                <a:srgbClr val="AB641D"/>
              </a:solidFill>
              <a:latin typeface="Comic Sans MS"/>
              <a:sym typeface="Comic Sans MS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omic Sans MS"/>
              </a:rPr>
              <a:t>BLU Brand had the highest positive </a:t>
            </a:r>
            <a:r>
              <a:rPr lang="en-IN" sz="20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omic Sans MS"/>
              </a:rPr>
              <a:t>vader</a:t>
            </a:r>
            <a:r>
              <a:rPr lang="en-IN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omic Sans MS"/>
              </a:rPr>
              <a:t> sentiment distribution whereas Samsung had the highest positive </a:t>
            </a:r>
            <a:r>
              <a:rPr lang="en-IN" sz="20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omic Sans MS"/>
              </a:rPr>
              <a:t>roBERTa</a:t>
            </a:r>
            <a:r>
              <a:rPr lang="en-IN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omic Sans MS"/>
              </a:rPr>
              <a:t> sentiment distribution.</a:t>
            </a:r>
          </a:p>
          <a:p>
            <a:pPr marL="3429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omic Sans MS"/>
              </a:rPr>
              <a:t>BLU also had the highest negative Vader and </a:t>
            </a:r>
            <a:r>
              <a:rPr lang="en-IN" sz="2000" dirty="0" err="1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omic Sans MS"/>
              </a:rPr>
              <a:t>roBERTa</a:t>
            </a:r>
            <a:r>
              <a:rPr lang="en-IN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omic Sans MS"/>
              </a:rPr>
              <a:t> sentiment distribution.</a:t>
            </a:r>
          </a:p>
          <a:p>
            <a:pPr marL="342900" lvl="0" indent="-3429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Future directions include 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</a:pPr>
            <a:endParaRPr lang="en-US" sz="2000" dirty="0">
              <a:solidFill>
                <a:schemeClr val="tx1"/>
              </a:solidFill>
            </a:endParaRPr>
          </a:p>
          <a:p>
            <a:pPr lvl="2" indent="-457200" algn="l">
              <a:spcBef>
                <a:spcPts val="0"/>
              </a:spcBef>
              <a:buAutoNum type="arabicPeriod"/>
            </a:pPr>
            <a:r>
              <a:rPr lang="en-US" sz="2000" dirty="0">
                <a:solidFill>
                  <a:schemeClr val="tx1"/>
                </a:solidFill>
              </a:rPr>
              <a:t>cross-linguistic sentiment analysis, emotion detection, and addressing ethical concerns. </a:t>
            </a:r>
          </a:p>
          <a:p>
            <a:pPr lvl="2" indent="-457200" algn="l">
              <a:spcBef>
                <a:spcPts val="0"/>
              </a:spcBef>
              <a:buAutoNum type="arabicPeriod"/>
            </a:pPr>
            <a:r>
              <a:rPr lang="en-US" sz="2000" dirty="0">
                <a:solidFill>
                  <a:schemeClr val="tx1"/>
                </a:solidFill>
              </a:rPr>
              <a:t>Real-time sentiment analysis tools. </a:t>
            </a:r>
          </a:p>
          <a:p>
            <a:pPr lvl="2" indent="-457200" algn="l">
              <a:spcBef>
                <a:spcPts val="0"/>
              </a:spcBef>
              <a:buAutoNum type="arabicPeriod"/>
            </a:pPr>
            <a:r>
              <a:rPr lang="en-US" sz="2000" dirty="0">
                <a:solidFill>
                  <a:schemeClr val="tx1"/>
                </a:solidFill>
              </a:rPr>
              <a:t>Broader model application on larger datasets to provide more comprehensive sentiment insights.</a:t>
            </a:r>
            <a:endParaRPr sz="2000" dirty="0">
              <a:solidFill>
                <a:schemeClr val="tx1"/>
              </a:solidFill>
            </a:endParaRPr>
          </a:p>
        </p:txBody>
      </p:sp>
      <p:sp>
        <p:nvSpPr>
          <p:cNvPr id="182" name="Google Shape;182;p10"/>
          <p:cNvSpPr/>
          <p:nvPr/>
        </p:nvSpPr>
        <p:spPr>
          <a:xfrm>
            <a:off x="0" y="6436368"/>
            <a:ext cx="30668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b="1" dirty="0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 https://pecteam.co.in/  </a:t>
            </a:r>
            <a:endParaRPr sz="2400" b="1" dirty="0">
              <a:solidFill>
                <a:srgbClr val="FF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6" name="Google Shape;118;p2"/>
          <p:cNvSpPr/>
          <p:nvPr/>
        </p:nvSpPr>
        <p:spPr>
          <a:xfrm>
            <a:off x="11034347" y="6423459"/>
            <a:ext cx="650630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0" algn="l" rtl="0">
              <a:spcBef>
                <a:spcPts val="0"/>
              </a:spcBef>
              <a:spcAft>
                <a:spcPts val="0"/>
              </a:spcAft>
            </a:pPr>
            <a:r>
              <a:rPr lang="en-US" sz="2400" b="1" dirty="0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10</a:t>
            </a:r>
            <a:endParaRPr sz="2400" b="1" dirty="0">
              <a:solidFill>
                <a:srgbClr val="FF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1"/>
          <p:cNvSpPr txBox="1">
            <a:spLocks noGrp="1"/>
          </p:cNvSpPr>
          <p:nvPr>
            <p:ph type="subTitle" idx="1"/>
          </p:nvPr>
        </p:nvSpPr>
        <p:spPr>
          <a:xfrm>
            <a:off x="297077" y="1097005"/>
            <a:ext cx="11597845" cy="52187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IN" sz="9600" dirty="0">
                <a:solidFill>
                  <a:srgbClr val="AB641D"/>
                </a:solidFill>
                <a:latin typeface="Comic Sans MS"/>
                <a:ea typeface="Comic Sans MS"/>
                <a:cs typeface="Comic Sans MS"/>
                <a:sym typeface="Comic Sans MS"/>
              </a:rPr>
              <a:t>10. REFERENCES :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endParaRPr lang="en-IN" dirty="0">
              <a:solidFill>
                <a:srgbClr val="AB641D"/>
              </a:solidFill>
              <a:latin typeface="Comic Sans MS"/>
              <a:sym typeface="Comic Sans MS"/>
            </a:endParaRPr>
          </a:p>
          <a:p>
            <a:pPr marL="101600" indent="0" algn="l"/>
            <a:r>
              <a:rPr lang="en-IN" sz="6200" b="0" i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1.  S. Rani and P. Kumar, "A Sentiment Analysis System to Improve Teaching and Learning," </a:t>
            </a:r>
            <a:r>
              <a:rPr lang="en-IN" sz="6200" b="0" i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Computer</a:t>
            </a:r>
            <a:r>
              <a:rPr lang="en-IN" sz="6200" b="0" i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vol. 50, no. 5, pp. 36-43, May 2017.</a:t>
            </a:r>
          </a:p>
          <a:p>
            <a:pPr marL="101600" indent="0" algn="l"/>
            <a:r>
              <a:rPr lang="en-IN" sz="6200" b="0" i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2.  A. Valdivia, M. V. </a:t>
            </a:r>
            <a:r>
              <a:rPr lang="en-IN" sz="6200" b="0" i="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Luzón</a:t>
            </a:r>
            <a:r>
              <a:rPr lang="en-IN" sz="6200" b="0" i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and F. Herrera, "Sentiment Analysis in TripAdvisor," </a:t>
            </a:r>
            <a:r>
              <a:rPr lang="en-IN" sz="6200" b="0" i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IEEE Intelligent Systems</a:t>
            </a:r>
            <a:r>
              <a:rPr lang="en-IN" sz="6200" b="0" i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vol. 32, no. 4, pp. 72-77, 2017.</a:t>
            </a:r>
          </a:p>
          <a:p>
            <a:pPr marL="101600" indent="0" algn="l"/>
            <a:r>
              <a:rPr lang="en-IN" sz="6200" b="0" i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3.  M. Ebrahimi, A. H. </a:t>
            </a:r>
            <a:r>
              <a:rPr lang="en-IN" sz="6200" b="0" i="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Yazdavar</a:t>
            </a:r>
            <a:r>
              <a:rPr lang="en-IN" sz="6200" b="0" i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and A. Sheth, "Challenges of Sentiment Analysis for Dynamic Events," </a:t>
            </a:r>
            <a:r>
              <a:rPr lang="en-IN" sz="6200" b="0" i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IEEE Intelligent Systems</a:t>
            </a:r>
            <a:r>
              <a:rPr lang="en-IN" sz="6200" b="0" i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vol. 32, no. 5, pp. 70-75, September/October 2017.</a:t>
            </a:r>
          </a:p>
          <a:p>
            <a:pPr marL="101600" indent="0" algn="l"/>
            <a:r>
              <a:rPr lang="en-IN" sz="6200" b="0" i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4.  A. Razzaq et al., "Text sentiment analysis using frequency-based vigorous features," </a:t>
            </a:r>
            <a:r>
              <a:rPr lang="en-IN" sz="6200" b="0" i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China Communications</a:t>
            </a:r>
            <a:r>
              <a:rPr lang="en-IN" sz="6200" b="0" i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vol. 16, no. 12, pp. 145-153, Dec. 2019.</a:t>
            </a:r>
          </a:p>
          <a:p>
            <a:pPr marL="101600" indent="0" algn="l"/>
            <a:r>
              <a:rPr lang="en-IN" sz="6200" b="0" i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5.  L. Yang, Y. Li, J. Wang and R. S. </a:t>
            </a:r>
            <a:r>
              <a:rPr lang="en-IN" sz="6200" b="0" i="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Sherratt</a:t>
            </a:r>
            <a:r>
              <a:rPr lang="en-IN" sz="6200" b="0" i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"Sentiment Analysis for E-Commerce Product Reviews in Chinese Based on Sentiment Lexicon and Deep Learning," </a:t>
            </a:r>
            <a:r>
              <a:rPr lang="en-IN" sz="6200" b="0" i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IEEE Access</a:t>
            </a:r>
            <a:r>
              <a:rPr lang="en-IN" sz="6200" b="0" i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vol. 8, pp. 23522-23530, 2020.</a:t>
            </a:r>
          </a:p>
          <a:p>
            <a:pPr marL="101600" indent="0" algn="l"/>
            <a:r>
              <a:rPr lang="en-IN" sz="6200" b="0" i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6.  G. Veena, A. Vinayak and A. J. Nair, "Sentiment Analysis using Improved Vader and Dependency Parsing," in </a:t>
            </a:r>
            <a:r>
              <a:rPr lang="en-IN" sz="6200" b="0" i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2021 2nd Global Conference for Advancement in Technology (GCAT)</a:t>
            </a:r>
            <a:r>
              <a:rPr lang="en-IN" sz="6200" b="0" i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Bangalore, India, 2021, pp. 1-6.</a:t>
            </a:r>
          </a:p>
          <a:p>
            <a:pPr marL="101600" indent="0" algn="l"/>
            <a:r>
              <a:rPr lang="en-IN" sz="6200" b="0" i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7.  A. R. Pai, M. Prince and C. V. </a:t>
            </a:r>
            <a:r>
              <a:rPr lang="en-IN" sz="6200" b="0" i="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Prasannakumar</a:t>
            </a:r>
            <a:r>
              <a:rPr lang="en-IN" sz="6200" b="0" i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"Real-Time Twitter Sentiment Analytics and Visualization Using Vader," in </a:t>
            </a:r>
            <a:r>
              <a:rPr lang="en-IN" sz="6200" b="0" i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2022 2nd International Conference on Intelligent Technologies (CONIT)</a:t>
            </a:r>
            <a:r>
              <a:rPr lang="en-IN" sz="6200" b="0" i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Hubli, India, 2022, pp. 1-4.</a:t>
            </a:r>
          </a:p>
          <a:p>
            <a:pPr marL="101600" indent="0" algn="l"/>
            <a:r>
              <a:rPr lang="en-IN" sz="6200" b="0" i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8.  A. A. </a:t>
            </a:r>
            <a:r>
              <a:rPr lang="en-IN" sz="6200" b="0" i="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Choure</a:t>
            </a:r>
            <a:r>
              <a:rPr lang="en-IN" sz="6200" b="0" i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R. B. </a:t>
            </a:r>
            <a:r>
              <a:rPr lang="en-IN" sz="6200" b="0" i="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Adhao</a:t>
            </a:r>
            <a:r>
              <a:rPr lang="en-IN" sz="6200" b="0" i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and V. K. </a:t>
            </a:r>
            <a:r>
              <a:rPr lang="en-IN" sz="6200" b="0" i="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Pachghare</a:t>
            </a:r>
            <a:r>
              <a:rPr lang="en-IN" sz="6200" b="0" i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"NER in Hindi Language Using Transformer Model: XLM-Roberta," in </a:t>
            </a:r>
            <a:r>
              <a:rPr lang="en-IN" sz="6200" b="0" i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2022 IEEE International Conference on Blockchain and Distributed Systems Security (ICBDS)</a:t>
            </a:r>
            <a:r>
              <a:rPr lang="en-IN" sz="6200" b="0" i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Pune, India, 2022, pp. 1-5.</a:t>
            </a:r>
          </a:p>
          <a:p>
            <a:pPr marL="101600" indent="0" algn="l"/>
            <a:r>
              <a:rPr lang="en-IN" sz="6200" b="0" i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9.  B. Breve, G. Cimino and V. </a:t>
            </a:r>
            <a:r>
              <a:rPr lang="en-IN" sz="6200" b="0" i="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Deufemia</a:t>
            </a:r>
            <a:r>
              <a:rPr lang="en-IN" sz="6200" b="0" i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"Identifying Security and Privacy Violation Rules in Trigger-Action IoT Platforms With NLP Models," in </a:t>
            </a:r>
            <a:r>
              <a:rPr lang="en-IN" sz="6200" b="0" i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IEEE Internet of Things Journal</a:t>
            </a:r>
            <a:r>
              <a:rPr lang="en-IN" sz="6200" b="0" i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vol. 10, no. 6, pp. 5607-5622, 15 March 15, 2023.</a:t>
            </a:r>
          </a:p>
          <a:p>
            <a:pPr marL="101600" indent="0" algn="l"/>
            <a:r>
              <a:rPr lang="en-IN" sz="6200" b="0" i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10.  R. Patil, S. </a:t>
            </a:r>
            <a:r>
              <a:rPr lang="en-IN" sz="6200" b="0" i="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Boit</a:t>
            </a:r>
            <a:r>
              <a:rPr lang="en-IN" sz="6200" b="0" i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V. Gudivada and J. </a:t>
            </a:r>
            <a:r>
              <a:rPr lang="en-IN" sz="6200" b="0" i="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Nandigam</a:t>
            </a:r>
            <a:r>
              <a:rPr lang="en-IN" sz="6200" b="0" i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"A Survey of Text Representation and Embedding Techniques in NLP," in </a:t>
            </a:r>
            <a:r>
              <a:rPr lang="en-IN" sz="6200" b="0" i="1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IEEE Access</a:t>
            </a:r>
            <a:r>
              <a:rPr lang="en-IN" sz="6200" b="0" i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vol. 11, pp. 36120-36146, 2023.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endParaRPr sz="2900" dirty="0">
              <a:solidFill>
                <a:schemeClr val="tx1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400"/>
              <a:buNone/>
            </a:pPr>
            <a:endParaRPr dirty="0">
              <a:solidFill>
                <a:srgbClr val="AB641D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400"/>
              <a:buNone/>
            </a:pPr>
            <a:endParaRPr dirty="0">
              <a:solidFill>
                <a:srgbClr val="AB641D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400"/>
              <a:buNone/>
            </a:pPr>
            <a:endParaRPr dirty="0">
              <a:solidFill>
                <a:srgbClr val="AB641D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400"/>
              <a:buNone/>
            </a:pPr>
            <a:endParaRPr dirty="0"/>
          </a:p>
        </p:txBody>
      </p:sp>
      <p:sp>
        <p:nvSpPr>
          <p:cNvPr id="190" name="Google Shape;190;p11"/>
          <p:cNvSpPr/>
          <p:nvPr/>
        </p:nvSpPr>
        <p:spPr>
          <a:xfrm>
            <a:off x="100885" y="6416122"/>
            <a:ext cx="30668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b="1" dirty="0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 https://pecteam.co.in/  </a:t>
            </a:r>
            <a:endParaRPr sz="2400" b="1" dirty="0">
              <a:solidFill>
                <a:srgbClr val="FF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6" name="Google Shape;118;p2"/>
          <p:cNvSpPr/>
          <p:nvPr/>
        </p:nvSpPr>
        <p:spPr>
          <a:xfrm>
            <a:off x="11200971" y="6416122"/>
            <a:ext cx="641839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0" algn="l" rtl="0">
              <a:spcBef>
                <a:spcPts val="0"/>
              </a:spcBef>
              <a:spcAft>
                <a:spcPts val="0"/>
              </a:spcAft>
            </a:pPr>
            <a:r>
              <a:rPr lang="en-US" sz="2400" b="1" dirty="0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11</a:t>
            </a:r>
            <a:endParaRPr sz="2400" b="1" dirty="0">
              <a:solidFill>
                <a:srgbClr val="FF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"/>
          <p:cNvSpPr txBox="1">
            <a:spLocks noGrp="1"/>
          </p:cNvSpPr>
          <p:nvPr>
            <p:ph type="subTitle" idx="1"/>
          </p:nvPr>
        </p:nvSpPr>
        <p:spPr>
          <a:xfrm>
            <a:off x="392097" y="949463"/>
            <a:ext cx="11407806" cy="47345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IN" dirty="0">
                <a:solidFill>
                  <a:srgbClr val="AB641D"/>
                </a:solidFill>
                <a:latin typeface="Comic Sans MS"/>
                <a:ea typeface="Comic Sans MS"/>
                <a:cs typeface="Comic Sans MS"/>
                <a:sym typeface="Comic Sans MS"/>
              </a:rPr>
              <a:t>1. INDEX:</a:t>
            </a:r>
            <a:endParaRPr dirty="0"/>
          </a:p>
        </p:txBody>
      </p:sp>
      <p:sp>
        <p:nvSpPr>
          <p:cNvPr id="118" name="Google Shape;118;p2"/>
          <p:cNvSpPr/>
          <p:nvPr/>
        </p:nvSpPr>
        <p:spPr>
          <a:xfrm>
            <a:off x="-101835" y="6435779"/>
            <a:ext cx="30668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b="1" dirty="0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 https://pecteam.co.in/  </a:t>
            </a:r>
            <a:endParaRPr sz="2400" b="1" dirty="0">
              <a:solidFill>
                <a:srgbClr val="FF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7" name="Google Shape;118;p2"/>
          <p:cNvSpPr/>
          <p:nvPr/>
        </p:nvSpPr>
        <p:spPr>
          <a:xfrm>
            <a:off x="11034347" y="6423459"/>
            <a:ext cx="553915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0" algn="l" rtl="0">
              <a:spcBef>
                <a:spcPts val="0"/>
              </a:spcBef>
              <a:spcAft>
                <a:spcPts val="0"/>
              </a:spcAft>
            </a:pPr>
            <a:r>
              <a:rPr lang="en-US" sz="2400" b="1" dirty="0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2</a:t>
            </a:r>
            <a:endParaRPr sz="2400" b="1" dirty="0">
              <a:solidFill>
                <a:srgbClr val="FF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36F442F4-F365-708F-21B5-FAFDDAA79D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1893322"/>
              </p:ext>
            </p:extLst>
          </p:nvPr>
        </p:nvGraphicFramePr>
        <p:xfrm>
          <a:off x="986318" y="1486832"/>
          <a:ext cx="10253610" cy="473457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5977913">
                  <a:extLst>
                    <a:ext uri="{9D8B030D-6E8A-4147-A177-3AD203B41FA5}">
                      <a16:colId xmlns:a16="http://schemas.microsoft.com/office/drawing/2014/main" val="759151480"/>
                    </a:ext>
                  </a:extLst>
                </a:gridCol>
                <a:gridCol w="4275697">
                  <a:extLst>
                    <a:ext uri="{9D8B030D-6E8A-4147-A177-3AD203B41FA5}">
                      <a16:colId xmlns:a16="http://schemas.microsoft.com/office/drawing/2014/main" val="3474964182"/>
                    </a:ext>
                  </a:extLst>
                </a:gridCol>
              </a:tblGrid>
              <a:tr h="47345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TOPIC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SLIDE NUMBER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25238389"/>
                  </a:ext>
                </a:extLst>
              </a:tr>
              <a:tr h="47345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OBJECTIVE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8485542"/>
                  </a:ext>
                </a:extLst>
              </a:tr>
              <a:tr h="47345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INTRODUCTION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86745444"/>
                  </a:ext>
                </a:extLst>
              </a:tr>
              <a:tr h="47345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LITERATURE REVIEW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6745905"/>
                  </a:ext>
                </a:extLst>
              </a:tr>
              <a:tr h="47345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RESEARCH GAPS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50522454"/>
                  </a:ext>
                </a:extLst>
              </a:tr>
              <a:tr h="47345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PROPOSED METHODOLOGY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0885847"/>
                  </a:ext>
                </a:extLst>
              </a:tr>
              <a:tr h="47345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RESULTS AND DISCUSSION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4055258"/>
                  </a:ext>
                </a:extLst>
              </a:tr>
              <a:tr h="47345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COMPARATIVE ANALYSIS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0350180"/>
                  </a:ext>
                </a:extLst>
              </a:tr>
              <a:tr h="47345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CONCLUSION AND FUTURE WORK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73229673"/>
                  </a:ext>
                </a:extLst>
              </a:tr>
              <a:tr h="47345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REFERENCES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032468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3"/>
          <p:cNvSpPr txBox="1">
            <a:spLocks noGrp="1"/>
          </p:cNvSpPr>
          <p:nvPr>
            <p:ph type="subTitle" idx="1"/>
          </p:nvPr>
        </p:nvSpPr>
        <p:spPr>
          <a:xfrm>
            <a:off x="392097" y="1203254"/>
            <a:ext cx="11407806" cy="483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IN" dirty="0">
                <a:solidFill>
                  <a:srgbClr val="AB641D"/>
                </a:solidFill>
                <a:latin typeface="Comic Sans MS"/>
                <a:ea typeface="Comic Sans MS"/>
                <a:cs typeface="Comic Sans MS"/>
                <a:sym typeface="Comic Sans MS"/>
              </a:rPr>
              <a:t> 2. OBJECTIVES: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endParaRPr lang="en-IN" dirty="0">
              <a:solidFill>
                <a:srgbClr val="AB641D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Conduct sentiment analysis on a dataset comprising reviews of mobile phones to determine overall sentiment (positive, neutral, or negative).</a:t>
            </a:r>
            <a:endParaRPr lang="en-US" sz="1800" b="0" i="0" dirty="0">
              <a:solidFill>
                <a:srgbClr val="AB641D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  <a:sym typeface="Comic Sans MS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 determine the polarity scores of different mobile brands (</a:t>
            </a:r>
            <a:r>
              <a:rPr lang="en-US" sz="2000" b="0" i="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ie</a:t>
            </a:r>
            <a:r>
              <a:rPr lang="en-US" sz="2000" b="0" i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Samsung, BLU, Apple) </a:t>
            </a:r>
            <a:r>
              <a:rPr lang="en-US" sz="2000" b="0" i="0" dirty="0" err="1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wrt</a:t>
            </a:r>
            <a:r>
              <a:rPr lang="en-US" sz="2000" b="0" i="0" dirty="0"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to their rating.</a:t>
            </a:r>
          </a:p>
        </p:txBody>
      </p:sp>
      <p:sp>
        <p:nvSpPr>
          <p:cNvPr id="126" name="Google Shape;126;p3"/>
          <p:cNvSpPr/>
          <p:nvPr/>
        </p:nvSpPr>
        <p:spPr>
          <a:xfrm>
            <a:off x="-119088" y="6434988"/>
            <a:ext cx="30668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b="1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 https://pecteam.co.in/  </a:t>
            </a:r>
            <a:endParaRPr sz="2400" b="1">
              <a:solidFill>
                <a:srgbClr val="FF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6" name="Google Shape;118;p2"/>
          <p:cNvSpPr/>
          <p:nvPr/>
        </p:nvSpPr>
        <p:spPr>
          <a:xfrm>
            <a:off x="11034347" y="6423459"/>
            <a:ext cx="553915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0" algn="l" rtl="0">
              <a:spcBef>
                <a:spcPts val="0"/>
              </a:spcBef>
              <a:spcAft>
                <a:spcPts val="0"/>
              </a:spcAft>
            </a:pPr>
            <a:r>
              <a:rPr lang="en-US" sz="2400" b="1" dirty="0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3</a:t>
            </a:r>
            <a:endParaRPr sz="2400" b="1" dirty="0">
              <a:solidFill>
                <a:srgbClr val="FF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4"/>
          <p:cNvSpPr txBox="1">
            <a:spLocks noGrp="1"/>
          </p:cNvSpPr>
          <p:nvPr>
            <p:ph type="subTitle" idx="1"/>
          </p:nvPr>
        </p:nvSpPr>
        <p:spPr>
          <a:xfrm>
            <a:off x="392097" y="1167720"/>
            <a:ext cx="11407806" cy="46869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IN" dirty="0">
                <a:solidFill>
                  <a:srgbClr val="AB641D"/>
                </a:solidFill>
                <a:latin typeface="Comic Sans MS"/>
                <a:ea typeface="Comic Sans MS"/>
                <a:cs typeface="Comic Sans MS"/>
                <a:sym typeface="Comic Sans MS"/>
              </a:rPr>
              <a:t>3. INTRODUCTION: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endParaRPr lang="en-IN" dirty="0">
              <a:solidFill>
                <a:srgbClr val="AB641D"/>
              </a:solidFill>
              <a:latin typeface="Comic Sans MS"/>
              <a:sym typeface="Comic Sans MS"/>
            </a:endParaRPr>
          </a:p>
          <a:p>
            <a:pPr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Implementation of Sentiment Analysis on Amazon reviews, leveraging natural language processing techniques. </a:t>
            </a:r>
          </a:p>
          <a:p>
            <a:pPr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Dataset sourced from Kaggle. </a:t>
            </a:r>
          </a:p>
          <a:p>
            <a:pPr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Two distinct models: VADER and </a:t>
            </a:r>
            <a:r>
              <a:rPr lang="en-US" sz="2000" dirty="0" err="1">
                <a:solidFill>
                  <a:schemeClr val="tx1"/>
                </a:solidFill>
              </a:rPr>
              <a:t>roBERTA</a:t>
            </a:r>
            <a:r>
              <a:rPr lang="en-US" sz="2000" dirty="0">
                <a:solidFill>
                  <a:schemeClr val="tx1"/>
                </a:solidFill>
              </a:rPr>
              <a:t>. </a:t>
            </a:r>
          </a:p>
          <a:p>
            <a:pPr lvl="0" indent="-4572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Aim to unravel valuable insights into customer sentiment towards mobile phones on Amazon.</a:t>
            </a:r>
            <a:endParaRPr sz="2000" dirty="0">
              <a:solidFill>
                <a:schemeClr val="tx1"/>
              </a:solidFill>
            </a:endParaRPr>
          </a:p>
        </p:txBody>
      </p:sp>
      <p:sp>
        <p:nvSpPr>
          <p:cNvPr id="134" name="Google Shape;134;p4"/>
          <p:cNvSpPr/>
          <p:nvPr/>
        </p:nvSpPr>
        <p:spPr>
          <a:xfrm>
            <a:off x="-114300" y="6448655"/>
            <a:ext cx="30668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b="1" dirty="0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 https://pecteam.co.in/  </a:t>
            </a:r>
            <a:endParaRPr sz="2400" b="1" dirty="0">
              <a:solidFill>
                <a:srgbClr val="FF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6" name="Google Shape;118;p2"/>
          <p:cNvSpPr/>
          <p:nvPr/>
        </p:nvSpPr>
        <p:spPr>
          <a:xfrm>
            <a:off x="11131062" y="6448655"/>
            <a:ext cx="522817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0" algn="l" rtl="0">
              <a:spcBef>
                <a:spcPts val="0"/>
              </a:spcBef>
              <a:spcAft>
                <a:spcPts val="0"/>
              </a:spcAft>
            </a:pPr>
            <a:r>
              <a:rPr lang="en-US" sz="2400" b="1" dirty="0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4</a:t>
            </a:r>
            <a:endParaRPr sz="2400" b="1" dirty="0">
              <a:solidFill>
                <a:srgbClr val="FF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4210350-DCC4-8155-F905-CDAC23EF41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393" y="3351588"/>
            <a:ext cx="6550758" cy="280007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1465D5F-E6C3-8A04-8355-3FD26E33DA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95089" y="3351588"/>
            <a:ext cx="4458790" cy="280007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5"/>
          <p:cNvSpPr txBox="1">
            <a:spLocks noGrp="1"/>
          </p:cNvSpPr>
          <p:nvPr>
            <p:ph type="subTitle" idx="1"/>
          </p:nvPr>
        </p:nvSpPr>
        <p:spPr>
          <a:xfrm>
            <a:off x="392097" y="961701"/>
            <a:ext cx="11407806" cy="3693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25000" lnSpcReduction="2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IN" sz="9600" dirty="0">
                <a:solidFill>
                  <a:srgbClr val="AB641D"/>
                </a:solidFill>
                <a:latin typeface="Comic Sans MS" panose="030F0702030302020204" pitchFamily="66" charset="0"/>
              </a:rPr>
              <a:t>4. </a:t>
            </a:r>
            <a:r>
              <a:rPr lang="en-IN" sz="9600" dirty="0">
                <a:solidFill>
                  <a:srgbClr val="AB641D"/>
                </a:solidFill>
                <a:latin typeface="Comic Sans MS"/>
                <a:ea typeface="Comic Sans MS"/>
                <a:cs typeface="Comic Sans MS"/>
                <a:sym typeface="Comic Sans MS"/>
              </a:rPr>
              <a:t>LITERATURE REVIEW :</a:t>
            </a:r>
            <a:endParaRPr sz="9600" dirty="0">
              <a:solidFill>
                <a:srgbClr val="AB641D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400"/>
              <a:buNone/>
            </a:pPr>
            <a:r>
              <a:rPr lang="en-IN" dirty="0">
                <a:solidFill>
                  <a:srgbClr val="AB641D"/>
                </a:solidFill>
                <a:latin typeface="Comic Sans MS"/>
                <a:ea typeface="Comic Sans MS"/>
                <a:cs typeface="Comic Sans MS"/>
                <a:sym typeface="Comic Sans MS"/>
              </a:rPr>
              <a:t>             </a:t>
            </a:r>
            <a:endParaRPr dirty="0"/>
          </a:p>
        </p:txBody>
      </p:sp>
      <p:sp>
        <p:nvSpPr>
          <p:cNvPr id="142" name="Google Shape;142;p5"/>
          <p:cNvSpPr/>
          <p:nvPr/>
        </p:nvSpPr>
        <p:spPr>
          <a:xfrm>
            <a:off x="-75459" y="6444106"/>
            <a:ext cx="30668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b="1" dirty="0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 https://pecteam.co.in/  </a:t>
            </a:r>
            <a:endParaRPr sz="2400" b="1" dirty="0">
              <a:solidFill>
                <a:srgbClr val="FF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6" name="Google Shape;118;p2"/>
          <p:cNvSpPr/>
          <p:nvPr/>
        </p:nvSpPr>
        <p:spPr>
          <a:xfrm>
            <a:off x="11034347" y="6423459"/>
            <a:ext cx="553915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0" algn="l" rtl="0">
              <a:spcBef>
                <a:spcPts val="0"/>
              </a:spcBef>
              <a:spcAft>
                <a:spcPts val="0"/>
              </a:spcAft>
            </a:pPr>
            <a:r>
              <a:rPr lang="en-US" sz="2400" b="1" dirty="0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5</a:t>
            </a:r>
            <a:endParaRPr sz="2400" b="1" dirty="0">
              <a:solidFill>
                <a:srgbClr val="FF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17FC206A-27A8-E016-A9E2-02F093E5583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3775461"/>
              </p:ext>
            </p:extLst>
          </p:nvPr>
        </p:nvGraphicFramePr>
        <p:xfrm>
          <a:off x="558722" y="1460540"/>
          <a:ext cx="11074556" cy="4709662"/>
        </p:xfrm>
        <a:graphic>
          <a:graphicData uri="http://schemas.openxmlformats.org/drawingml/2006/table">
            <a:tbl>
              <a:tblPr>
                <a:tableStyleId>{775DCB02-9BB8-47FD-8907-85C794F793BA}</a:tableStyleId>
              </a:tblPr>
              <a:tblGrid>
                <a:gridCol w="2768639">
                  <a:extLst>
                    <a:ext uri="{9D8B030D-6E8A-4147-A177-3AD203B41FA5}">
                      <a16:colId xmlns:a16="http://schemas.microsoft.com/office/drawing/2014/main" val="1176382667"/>
                    </a:ext>
                  </a:extLst>
                </a:gridCol>
                <a:gridCol w="2768639">
                  <a:extLst>
                    <a:ext uri="{9D8B030D-6E8A-4147-A177-3AD203B41FA5}">
                      <a16:colId xmlns:a16="http://schemas.microsoft.com/office/drawing/2014/main" val="1666826996"/>
                    </a:ext>
                  </a:extLst>
                </a:gridCol>
                <a:gridCol w="2768639">
                  <a:extLst>
                    <a:ext uri="{9D8B030D-6E8A-4147-A177-3AD203B41FA5}">
                      <a16:colId xmlns:a16="http://schemas.microsoft.com/office/drawing/2014/main" val="620578138"/>
                    </a:ext>
                  </a:extLst>
                </a:gridCol>
                <a:gridCol w="2768639">
                  <a:extLst>
                    <a:ext uri="{9D8B030D-6E8A-4147-A177-3AD203B41FA5}">
                      <a16:colId xmlns:a16="http://schemas.microsoft.com/office/drawing/2014/main" val="1864494828"/>
                    </a:ext>
                  </a:extLst>
                </a:gridCol>
              </a:tblGrid>
              <a:tr h="462337"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b="1" dirty="0">
                          <a:effectLst/>
                        </a:rPr>
                        <a:t>Paper Title</a:t>
                      </a:r>
                      <a:endParaRPr lang="en-IN" sz="12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22727" marR="22727" marT="11364" marB="1136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b="1" dirty="0">
                          <a:effectLst/>
                        </a:rPr>
                        <a:t>Authors</a:t>
                      </a:r>
                      <a:endParaRPr lang="en-IN" sz="12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22727" marR="22727" marT="11364" marB="1136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b="1" dirty="0">
                          <a:effectLst/>
                        </a:rPr>
                        <a:t>Conference/Journal</a:t>
                      </a:r>
                      <a:endParaRPr lang="en-IN" sz="12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22727" marR="22727" marT="11364" marB="11364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1200" b="1" dirty="0">
                          <a:effectLst/>
                        </a:rPr>
                        <a:t>Year</a:t>
                      </a:r>
                      <a:endParaRPr lang="en-IN" sz="12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22727" marR="22727" marT="11364" marB="11364" anchor="b"/>
                </a:tc>
                <a:extLst>
                  <a:ext uri="{0D108BD9-81ED-4DB2-BD59-A6C34878D82A}">
                    <a16:rowId xmlns:a16="http://schemas.microsoft.com/office/drawing/2014/main" val="16737590"/>
                  </a:ext>
                </a:extLst>
              </a:tr>
              <a:tr h="427845"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200">
                          <a:effectLst/>
                        </a:rPr>
                        <a:t>Sentiment Analysis using Improved Vader and Dependency Parsing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22727" marR="22727" marT="11364" marB="11364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200">
                          <a:effectLst/>
                        </a:rPr>
                        <a:t>S. Rani and P. Kumar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22727" marR="22727" marT="11364" marB="11364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200">
                          <a:effectLst/>
                        </a:rPr>
                        <a:t>Computer, vol. 50, no. 5, pp. 36-43, May 2017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22727" marR="22727" marT="11364" marB="11364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IN" sz="1200">
                          <a:effectLst/>
                        </a:rPr>
                        <a:t>2017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22727" marR="22727" marT="11364" marB="11364" anchor="ctr"/>
                </a:tc>
                <a:extLst>
                  <a:ext uri="{0D108BD9-81ED-4DB2-BD59-A6C34878D82A}">
                    <a16:rowId xmlns:a16="http://schemas.microsoft.com/office/drawing/2014/main" val="592696837"/>
                  </a:ext>
                </a:extLst>
              </a:tr>
              <a:tr h="370251">
                <a:tc>
                  <a:txBody>
                    <a:bodyPr/>
                    <a:lstStyle/>
                    <a:p>
                      <a:pPr algn="ctr" fontAlgn="base"/>
                      <a:r>
                        <a:rPr lang="en-IN" sz="1200">
                          <a:effectLst/>
                        </a:rPr>
                        <a:t>Sentiment Analysis in TripAdvisor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22727" marR="22727" marT="11364" marB="11364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IN" sz="1200">
                          <a:effectLst/>
                        </a:rPr>
                        <a:t>A. Valdivia, M. V. Luzón and F. Herrera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22727" marR="22727" marT="11364" marB="11364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nl-NL" sz="1200">
                          <a:effectLst/>
                        </a:rPr>
                        <a:t>IEEE Intelligent Systems, vol. 32, no. 4, pp. 72-77, 2017</a:t>
                      </a:r>
                      <a:endParaRPr lang="nl-NL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22727" marR="22727" marT="11364" marB="11364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IN" sz="1200">
                          <a:effectLst/>
                        </a:rPr>
                        <a:t>2017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22727" marR="22727" marT="11364" marB="11364" anchor="ctr"/>
                </a:tc>
                <a:extLst>
                  <a:ext uri="{0D108BD9-81ED-4DB2-BD59-A6C34878D82A}">
                    <a16:rowId xmlns:a16="http://schemas.microsoft.com/office/drawing/2014/main" val="1084587684"/>
                  </a:ext>
                </a:extLst>
              </a:tr>
              <a:tr h="485440"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200">
                          <a:effectLst/>
                        </a:rPr>
                        <a:t>Text sentiment analysis using frequency-based vigorous features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22727" marR="22727" marT="11364" marB="11364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IN" sz="1200">
                          <a:effectLst/>
                        </a:rPr>
                        <a:t>A. Razzaq et al.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22727" marR="22727" marT="11364" marB="11364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IN" sz="1200">
                          <a:effectLst/>
                        </a:rPr>
                        <a:t>China Communications, vol. 16, no. 12, pp. 145-153, Dec. 2019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22727" marR="22727" marT="11364" marB="11364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IN" sz="1200">
                          <a:effectLst/>
                        </a:rPr>
                        <a:t>2019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22727" marR="22727" marT="11364" marB="11364" anchor="ctr"/>
                </a:tc>
                <a:extLst>
                  <a:ext uri="{0D108BD9-81ED-4DB2-BD59-A6C34878D82A}">
                    <a16:rowId xmlns:a16="http://schemas.microsoft.com/office/drawing/2014/main" val="3166474069"/>
                  </a:ext>
                </a:extLst>
              </a:tr>
              <a:tr h="715819"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200">
                          <a:effectLst/>
                        </a:rPr>
                        <a:t>Sentiment Analysis for E-Commerce Product Reviews in Chinese Based on Sentiment Lexicon and Deep Learning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22727" marR="22727" marT="11364" marB="11364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200">
                          <a:effectLst/>
                        </a:rPr>
                        <a:t>L. Yang, Y. Li, J. Wang and R. S. Sherratt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22727" marR="22727" marT="11364" marB="11364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nl-NL" sz="1200">
                          <a:effectLst/>
                        </a:rPr>
                        <a:t>IEEE Access, vol. 8, pp. 23522-23530, 2020</a:t>
                      </a:r>
                      <a:endParaRPr lang="nl-NL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22727" marR="22727" marT="11364" marB="11364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IN" sz="1200">
                          <a:effectLst/>
                        </a:rPr>
                        <a:t>2020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22727" marR="22727" marT="11364" marB="11364" anchor="ctr"/>
                </a:tc>
                <a:extLst>
                  <a:ext uri="{0D108BD9-81ED-4DB2-BD59-A6C34878D82A}">
                    <a16:rowId xmlns:a16="http://schemas.microsoft.com/office/drawing/2014/main" val="1868176004"/>
                  </a:ext>
                </a:extLst>
              </a:tr>
              <a:tr h="485440"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200">
                          <a:effectLst/>
                        </a:rPr>
                        <a:t>Real-Time Twitter Sentiment Analytics and Visualization Using Vader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22727" marR="22727" marT="11364" marB="11364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IN" sz="1200">
                          <a:effectLst/>
                        </a:rPr>
                        <a:t>A. R. Pai, M. Prince and C. V. Prasannakumar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22727" marR="22727" marT="11364" marB="11364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fr-FR" sz="1200">
                          <a:effectLst/>
                        </a:rPr>
                        <a:t>2022 2nd International Conference on Intelligent Technologies (CONIT)</a:t>
                      </a:r>
                      <a:endParaRPr lang="fr-FR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22727" marR="22727" marT="11364" marB="11364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IN" sz="1200">
                          <a:effectLst/>
                        </a:rPr>
                        <a:t>2022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22727" marR="22727" marT="11364" marB="11364" anchor="ctr"/>
                </a:tc>
                <a:extLst>
                  <a:ext uri="{0D108BD9-81ED-4DB2-BD59-A6C34878D82A}">
                    <a16:rowId xmlns:a16="http://schemas.microsoft.com/office/drawing/2014/main" val="2487255834"/>
                  </a:ext>
                </a:extLst>
              </a:tr>
              <a:tr h="658224">
                <a:tc>
                  <a:txBody>
                    <a:bodyPr/>
                    <a:lstStyle/>
                    <a:p>
                      <a:pPr algn="ctr" fontAlgn="base"/>
                      <a:r>
                        <a:rPr lang="en-IN" sz="1200">
                          <a:effectLst/>
                        </a:rPr>
                        <a:t>NER in Hindi Language Using Transformer Model: XLM-Roberta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22727" marR="22727" marT="11364" marB="11364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200">
                          <a:effectLst/>
                        </a:rPr>
                        <a:t>A. A. Choure, R. B. Adhao and V. K. Pachghare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22727" marR="22727" marT="11364" marB="11364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200">
                          <a:effectLst/>
                        </a:rPr>
                        <a:t>2022 IEEE International Conference on Blockchain and Distributed Systems Security (ICBDS)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22727" marR="22727" marT="11364" marB="11364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IN" sz="1200">
                          <a:effectLst/>
                        </a:rPr>
                        <a:t>2022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22727" marR="22727" marT="11364" marB="11364" anchor="ctr"/>
                </a:tc>
                <a:extLst>
                  <a:ext uri="{0D108BD9-81ED-4DB2-BD59-A6C34878D82A}">
                    <a16:rowId xmlns:a16="http://schemas.microsoft.com/office/drawing/2014/main" val="3954044921"/>
                  </a:ext>
                </a:extLst>
              </a:tr>
              <a:tr h="658224"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200" dirty="0">
                          <a:effectLst/>
                        </a:rPr>
                        <a:t>Identifying Security and Privacy Violation Rules in Trigger-Action IoT Platforms With NLP Models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22727" marR="22727" marT="11364" marB="11364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IN" sz="1200">
                          <a:effectLst/>
                        </a:rPr>
                        <a:t>B. Breve, G. Cimino and V. Deufemia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22727" marR="22727" marT="11364" marB="11364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200" dirty="0">
                          <a:effectLst/>
                        </a:rPr>
                        <a:t>IEEE Internet of Things Journal, vol. 10, no. 6, pp. 5607-5622, 15 March 15, 2023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22727" marR="22727" marT="11364" marB="11364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IN" sz="1200">
                          <a:effectLst/>
                        </a:rPr>
                        <a:t>2023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22727" marR="22727" marT="11364" marB="11364" anchor="ctr"/>
                </a:tc>
                <a:extLst>
                  <a:ext uri="{0D108BD9-81ED-4DB2-BD59-A6C34878D82A}">
                    <a16:rowId xmlns:a16="http://schemas.microsoft.com/office/drawing/2014/main" val="4266558305"/>
                  </a:ext>
                </a:extLst>
              </a:tr>
              <a:tr h="427845">
                <a:tc>
                  <a:txBody>
                    <a:bodyPr/>
                    <a:lstStyle/>
                    <a:p>
                      <a:pPr algn="ctr" fontAlgn="base"/>
                      <a:r>
                        <a:rPr lang="en-US" sz="1200">
                          <a:effectLst/>
                        </a:rPr>
                        <a:t>A Survey of Text Representation and Embedding Techniques in NLP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22727" marR="22727" marT="11364" marB="11364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IN" sz="1200">
                          <a:effectLst/>
                        </a:rPr>
                        <a:t>R. Patil, S. Boit, V. Gudivada and J. Nandigam</a:t>
                      </a:r>
                      <a:endParaRPr lang="en-IN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22727" marR="22727" marT="11364" marB="11364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nl-NL" sz="1200" dirty="0">
                          <a:effectLst/>
                        </a:rPr>
                        <a:t>IEEE Access, vol. 11, pp. 36120-36146, 2023</a:t>
                      </a:r>
                      <a:endParaRPr lang="nl-NL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22727" marR="22727" marT="11364" marB="11364" anchor="ctr"/>
                </a:tc>
                <a:tc>
                  <a:txBody>
                    <a:bodyPr/>
                    <a:lstStyle/>
                    <a:p>
                      <a:pPr algn="ctr" fontAlgn="base"/>
                      <a:r>
                        <a:rPr lang="en-IN" sz="1200" dirty="0">
                          <a:effectLst/>
                        </a:rPr>
                        <a:t>2023</a:t>
                      </a:r>
                      <a:endParaRPr lang="en-IN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22727" marR="22727" marT="11364" marB="11364" anchor="ctr"/>
                </a:tc>
                <a:extLst>
                  <a:ext uri="{0D108BD9-81ED-4DB2-BD59-A6C34878D82A}">
                    <a16:rowId xmlns:a16="http://schemas.microsoft.com/office/drawing/2014/main" val="32360698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6"/>
          <p:cNvSpPr txBox="1">
            <a:spLocks noGrp="1"/>
          </p:cNvSpPr>
          <p:nvPr>
            <p:ph type="subTitle" idx="1"/>
          </p:nvPr>
        </p:nvSpPr>
        <p:spPr>
          <a:xfrm>
            <a:off x="392097" y="879497"/>
            <a:ext cx="11407806" cy="47917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IN" sz="2600" dirty="0">
                <a:solidFill>
                  <a:srgbClr val="AB641D"/>
                </a:solidFill>
                <a:latin typeface="Comic Sans MS" panose="030F0702030302020204" pitchFamily="66" charset="0"/>
                <a:ea typeface="Comic Sans MS"/>
                <a:cs typeface="Comic Sans MS"/>
                <a:sym typeface="Comic Sans MS"/>
              </a:rPr>
              <a:t>5. RESEARCH GAPS :</a:t>
            </a: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endParaRPr lang="en-IN" sz="2600" dirty="0">
              <a:solidFill>
                <a:srgbClr val="AB641D"/>
              </a:solidFill>
              <a:latin typeface="Comic Sans MS" panose="030F0702030302020204" pitchFamily="66" charset="0"/>
              <a:sym typeface="Comic Sans MS"/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endParaRPr sz="2600" dirty="0">
              <a:latin typeface="Comic Sans MS" panose="030F0702030302020204" pitchFamily="66" charset="0"/>
            </a:endParaRPr>
          </a:p>
          <a:p>
            <a:pPr marL="342900" lvl="0" indent="-3429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4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omic Sans MS"/>
              </a:rPr>
              <a:t>Analysis based on Brand Name.</a:t>
            </a:r>
          </a:p>
          <a:p>
            <a:pPr marL="342900" lvl="0" indent="-3429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400"/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omic Sans MS"/>
              </a:rPr>
              <a:t>Comparative study</a:t>
            </a:r>
          </a:p>
        </p:txBody>
      </p:sp>
      <p:sp>
        <p:nvSpPr>
          <p:cNvPr id="150" name="Google Shape;150;p6"/>
          <p:cNvSpPr/>
          <p:nvPr/>
        </p:nvSpPr>
        <p:spPr>
          <a:xfrm>
            <a:off x="0" y="6459311"/>
            <a:ext cx="30668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b="1" dirty="0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 https://pecteam.co.in/  </a:t>
            </a:r>
            <a:endParaRPr sz="2400" b="1" dirty="0">
              <a:solidFill>
                <a:srgbClr val="FF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6" name="Google Shape;118;p2"/>
          <p:cNvSpPr/>
          <p:nvPr/>
        </p:nvSpPr>
        <p:spPr>
          <a:xfrm>
            <a:off x="11034347" y="6423459"/>
            <a:ext cx="553915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0" algn="l" rtl="0">
              <a:spcBef>
                <a:spcPts val="0"/>
              </a:spcBef>
              <a:spcAft>
                <a:spcPts val="0"/>
              </a:spcAft>
            </a:pPr>
            <a:r>
              <a:rPr lang="en-US" sz="2400" b="1" dirty="0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6</a:t>
            </a:r>
            <a:endParaRPr sz="2400" b="1" dirty="0">
              <a:solidFill>
                <a:srgbClr val="FF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7"/>
          <p:cNvSpPr txBox="1">
            <a:spLocks noGrp="1"/>
          </p:cNvSpPr>
          <p:nvPr>
            <p:ph type="subTitle" idx="1"/>
          </p:nvPr>
        </p:nvSpPr>
        <p:spPr>
          <a:xfrm>
            <a:off x="392097" y="1033139"/>
            <a:ext cx="11407806" cy="47917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IN" dirty="0">
                <a:solidFill>
                  <a:srgbClr val="AB641D"/>
                </a:solidFill>
                <a:latin typeface="Comic Sans MS"/>
                <a:ea typeface="Comic Sans MS"/>
                <a:cs typeface="Comic Sans MS"/>
                <a:sym typeface="Comic Sans MS"/>
              </a:rPr>
              <a:t>6. PROPOSED METHODOLOGY :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400"/>
              <a:buNone/>
            </a:pPr>
            <a:endParaRPr dirty="0">
              <a:solidFill>
                <a:srgbClr val="AB641D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400"/>
              <a:buNone/>
            </a:pPr>
            <a:endParaRPr dirty="0">
              <a:solidFill>
                <a:srgbClr val="AB641D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400"/>
              <a:buNone/>
            </a:pPr>
            <a:endParaRPr dirty="0">
              <a:solidFill>
                <a:srgbClr val="AB641D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400"/>
              <a:buNone/>
            </a:pPr>
            <a:r>
              <a:rPr lang="en-IN" dirty="0">
                <a:solidFill>
                  <a:srgbClr val="AB641D"/>
                </a:solidFill>
                <a:latin typeface="Comic Sans MS"/>
                <a:ea typeface="Comic Sans MS"/>
                <a:cs typeface="Comic Sans MS"/>
                <a:sym typeface="Comic Sans MS"/>
              </a:rPr>
              <a:t>              </a:t>
            </a:r>
            <a:endParaRPr dirty="0"/>
          </a:p>
        </p:txBody>
      </p:sp>
      <p:sp>
        <p:nvSpPr>
          <p:cNvPr id="157" name="Google Shape;157;p7"/>
          <p:cNvSpPr/>
          <p:nvPr/>
        </p:nvSpPr>
        <p:spPr>
          <a:xfrm>
            <a:off x="-122406" y="6463726"/>
            <a:ext cx="30668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b="1" dirty="0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 https://pecteam.co.in/  </a:t>
            </a:r>
            <a:endParaRPr sz="2400" b="1" dirty="0">
              <a:solidFill>
                <a:srgbClr val="FF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6" name="Google Shape;118;p2"/>
          <p:cNvSpPr/>
          <p:nvPr/>
        </p:nvSpPr>
        <p:spPr>
          <a:xfrm>
            <a:off x="11034347" y="6423459"/>
            <a:ext cx="553915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0" algn="l" rtl="0">
              <a:spcBef>
                <a:spcPts val="0"/>
              </a:spcBef>
              <a:spcAft>
                <a:spcPts val="0"/>
              </a:spcAft>
            </a:pPr>
            <a:r>
              <a:rPr lang="en-US" sz="2400" b="1" dirty="0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7</a:t>
            </a:r>
            <a:endParaRPr sz="2400" b="1" dirty="0">
              <a:solidFill>
                <a:srgbClr val="FF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2" name="image2.png">
            <a:extLst>
              <a:ext uri="{FF2B5EF4-FFF2-40B4-BE49-F238E27FC236}">
                <a16:creationId xmlns:a16="http://schemas.microsoft.com/office/drawing/2014/main" id="{2FEDB513-E3E9-72B9-CB0A-6470EFF99D8E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758325" y="1587499"/>
            <a:ext cx="10829937" cy="4237361"/>
          </a:xfrm>
          <a:prstGeom prst="rect">
            <a:avLst/>
          </a:prstGeom>
          <a:ln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8"/>
          <p:cNvSpPr txBox="1">
            <a:spLocks noGrp="1"/>
          </p:cNvSpPr>
          <p:nvPr>
            <p:ph type="subTitle" idx="1"/>
          </p:nvPr>
        </p:nvSpPr>
        <p:spPr>
          <a:xfrm>
            <a:off x="392097" y="1033139"/>
            <a:ext cx="11407806" cy="47917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IN" dirty="0">
                <a:solidFill>
                  <a:srgbClr val="AB641D"/>
                </a:solidFill>
                <a:latin typeface="Comic Sans MS"/>
                <a:ea typeface="Comic Sans MS"/>
                <a:cs typeface="Comic Sans MS"/>
                <a:sym typeface="Comic Sans MS"/>
              </a:rPr>
              <a:t>7. RESULTS &amp; DISCUSSION: 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400"/>
              <a:buNone/>
            </a:pPr>
            <a:endParaRPr dirty="0">
              <a:solidFill>
                <a:srgbClr val="AB641D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400"/>
              <a:buNone/>
            </a:pPr>
            <a:endParaRPr dirty="0">
              <a:solidFill>
                <a:srgbClr val="AB641D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400"/>
              <a:buNone/>
            </a:pPr>
            <a:endParaRPr dirty="0">
              <a:solidFill>
                <a:srgbClr val="AB641D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400"/>
              <a:buNone/>
            </a:pP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400"/>
              <a:buNone/>
            </a:pPr>
            <a:endParaRPr dirty="0">
              <a:solidFill>
                <a:srgbClr val="AB641D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66" name="Google Shape;166;p8"/>
          <p:cNvSpPr/>
          <p:nvPr/>
        </p:nvSpPr>
        <p:spPr>
          <a:xfrm>
            <a:off x="-84416" y="6437909"/>
            <a:ext cx="30668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b="1" dirty="0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 https://pecteam.co.in/  </a:t>
            </a:r>
            <a:endParaRPr sz="2400" b="1" dirty="0">
              <a:solidFill>
                <a:srgbClr val="FF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6" name="Google Shape;118;p2"/>
          <p:cNvSpPr/>
          <p:nvPr/>
        </p:nvSpPr>
        <p:spPr>
          <a:xfrm>
            <a:off x="11034347" y="6423459"/>
            <a:ext cx="553915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0" algn="l" rtl="0">
              <a:spcBef>
                <a:spcPts val="0"/>
              </a:spcBef>
              <a:spcAft>
                <a:spcPts val="0"/>
              </a:spcAft>
            </a:pPr>
            <a:r>
              <a:rPr lang="en-US" sz="2400" b="1" dirty="0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8</a:t>
            </a:r>
            <a:endParaRPr sz="2400" b="1" dirty="0">
              <a:solidFill>
                <a:srgbClr val="FF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4" name="image4.jpg">
            <a:extLst>
              <a:ext uri="{FF2B5EF4-FFF2-40B4-BE49-F238E27FC236}">
                <a16:creationId xmlns:a16="http://schemas.microsoft.com/office/drawing/2014/main" id="{35A90A74-9A05-7C80-10E8-57E270094358}"/>
              </a:ext>
            </a:extLst>
          </p:cNvPr>
          <p:cNvPicPr/>
          <p:nvPr/>
        </p:nvPicPr>
        <p:blipFill rotWithShape="1">
          <a:blip r:embed="rId3"/>
          <a:srcRect b="8333"/>
          <a:stretch/>
        </p:blipFill>
        <p:spPr bwMode="auto">
          <a:xfrm>
            <a:off x="821817" y="1432216"/>
            <a:ext cx="5316050" cy="232795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image1.jpg">
            <a:extLst>
              <a:ext uri="{FF2B5EF4-FFF2-40B4-BE49-F238E27FC236}">
                <a16:creationId xmlns:a16="http://schemas.microsoft.com/office/drawing/2014/main" id="{E866365F-5289-6DDC-2B5D-27751FFE8E9A}"/>
              </a:ext>
            </a:extLst>
          </p:cNvPr>
          <p:cNvPicPr/>
          <p:nvPr/>
        </p:nvPicPr>
        <p:blipFill rotWithShape="1">
          <a:blip r:embed="rId4"/>
          <a:srcRect b="10417"/>
          <a:stretch/>
        </p:blipFill>
        <p:spPr>
          <a:xfrm>
            <a:off x="821817" y="3840373"/>
            <a:ext cx="5316050" cy="2437137"/>
          </a:xfrm>
          <a:prstGeom prst="rect">
            <a:avLst/>
          </a:prstGeom>
          <a:ln/>
        </p:spPr>
      </p:pic>
      <p:pic>
        <p:nvPicPr>
          <p:cNvPr id="7" name="image5.jpg">
            <a:extLst>
              <a:ext uri="{FF2B5EF4-FFF2-40B4-BE49-F238E27FC236}">
                <a16:creationId xmlns:a16="http://schemas.microsoft.com/office/drawing/2014/main" id="{B5D0697B-273C-16AA-FFAA-5A460928D0B3}"/>
              </a:ext>
            </a:extLst>
          </p:cNvPr>
          <p:cNvPicPr/>
          <p:nvPr/>
        </p:nvPicPr>
        <p:blipFill>
          <a:blip r:embed="rId5"/>
          <a:srcRect/>
          <a:stretch>
            <a:fillRect/>
          </a:stretch>
        </p:blipFill>
        <p:spPr>
          <a:xfrm>
            <a:off x="6483853" y="2399905"/>
            <a:ext cx="5316050" cy="2720538"/>
          </a:xfrm>
          <a:prstGeom prst="rect">
            <a:avLst/>
          </a:prstGeom>
          <a:ln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9"/>
          <p:cNvSpPr txBox="1">
            <a:spLocks noGrp="1"/>
          </p:cNvSpPr>
          <p:nvPr>
            <p:ph type="subTitle" idx="1"/>
          </p:nvPr>
        </p:nvSpPr>
        <p:spPr>
          <a:xfrm>
            <a:off x="392097" y="1188479"/>
            <a:ext cx="11407806" cy="47917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IN" dirty="0">
                <a:solidFill>
                  <a:srgbClr val="AB641D"/>
                </a:solidFill>
                <a:latin typeface="Comic Sans MS"/>
                <a:ea typeface="Comic Sans MS"/>
                <a:cs typeface="Comic Sans MS"/>
                <a:sym typeface="Comic Sans MS"/>
              </a:rPr>
              <a:t>8. COMPARATIVE ANALYSIS: 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400"/>
              <a:buNone/>
            </a:pPr>
            <a:endParaRPr dirty="0">
              <a:solidFill>
                <a:srgbClr val="AB641D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400"/>
              <a:buNone/>
            </a:pPr>
            <a:endParaRPr dirty="0">
              <a:solidFill>
                <a:srgbClr val="AB641D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400"/>
              <a:buNone/>
            </a:pPr>
            <a:endParaRPr dirty="0">
              <a:solidFill>
                <a:srgbClr val="AB641D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marL="0" lvl="0" indent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400"/>
              <a:buNone/>
            </a:pP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400"/>
              <a:buNone/>
            </a:pPr>
            <a:endParaRPr dirty="0">
              <a:solidFill>
                <a:srgbClr val="AB641D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74" name="Google Shape;174;p9"/>
          <p:cNvSpPr/>
          <p:nvPr/>
        </p:nvSpPr>
        <p:spPr>
          <a:xfrm>
            <a:off x="0" y="6432263"/>
            <a:ext cx="306686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800" b="1" dirty="0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 https://pecteam.co.in/  </a:t>
            </a:r>
            <a:endParaRPr sz="2400" b="1" dirty="0">
              <a:solidFill>
                <a:srgbClr val="FF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7" name="Google Shape;118;p2"/>
          <p:cNvSpPr/>
          <p:nvPr/>
        </p:nvSpPr>
        <p:spPr>
          <a:xfrm>
            <a:off x="11034347" y="6423459"/>
            <a:ext cx="553915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0" algn="l" rtl="0">
              <a:spcBef>
                <a:spcPts val="0"/>
              </a:spcBef>
              <a:spcAft>
                <a:spcPts val="0"/>
              </a:spcAft>
            </a:pPr>
            <a:r>
              <a:rPr lang="en-US" sz="2400" b="1" dirty="0">
                <a:solidFill>
                  <a:srgbClr val="FF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9</a:t>
            </a:r>
            <a:endParaRPr sz="2400" b="1" dirty="0">
              <a:solidFill>
                <a:srgbClr val="FF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2" name="image10.jpg">
            <a:extLst>
              <a:ext uri="{FF2B5EF4-FFF2-40B4-BE49-F238E27FC236}">
                <a16:creationId xmlns:a16="http://schemas.microsoft.com/office/drawing/2014/main" id="{38D832EC-3DB7-50E5-940B-DE7B9606C410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155792" y="2007534"/>
            <a:ext cx="3861552" cy="3478865"/>
          </a:xfrm>
          <a:prstGeom prst="rect">
            <a:avLst/>
          </a:prstGeom>
          <a:ln/>
        </p:spPr>
      </p:pic>
      <p:pic>
        <p:nvPicPr>
          <p:cNvPr id="3" name="image9.jpg">
            <a:extLst>
              <a:ext uri="{FF2B5EF4-FFF2-40B4-BE49-F238E27FC236}">
                <a16:creationId xmlns:a16="http://schemas.microsoft.com/office/drawing/2014/main" id="{9B17B9FB-21F3-3C16-BFFE-D5236B2106A6}"/>
              </a:ext>
            </a:extLst>
          </p:cNvPr>
          <p:cNvPicPr/>
          <p:nvPr/>
        </p:nvPicPr>
        <p:blipFill>
          <a:blip r:embed="rId4"/>
          <a:srcRect/>
          <a:stretch>
            <a:fillRect/>
          </a:stretch>
        </p:blipFill>
        <p:spPr>
          <a:xfrm>
            <a:off x="4216747" y="2007533"/>
            <a:ext cx="3758506" cy="3478865"/>
          </a:xfrm>
          <a:prstGeom prst="rect">
            <a:avLst/>
          </a:prstGeom>
          <a:ln/>
        </p:spPr>
      </p:pic>
      <p:pic>
        <p:nvPicPr>
          <p:cNvPr id="4" name="image10.jpg">
            <a:extLst>
              <a:ext uri="{FF2B5EF4-FFF2-40B4-BE49-F238E27FC236}">
                <a16:creationId xmlns:a16="http://schemas.microsoft.com/office/drawing/2014/main" id="{655F381F-C54A-EBBC-81E1-EFC133B77CCF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8174656" y="2007533"/>
            <a:ext cx="3912461" cy="3478864"/>
          </a:xfrm>
          <a:prstGeom prst="rect">
            <a:avLst/>
          </a:prstGeom>
          <a:ln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rgbClr val="FFFFFF"/>
      </a:lt1>
      <a:dk2>
        <a:srgbClr val="514949"/>
      </a:dk2>
      <a:lt2>
        <a:srgbClr val="E1E1DB"/>
      </a:lt2>
      <a:accent1>
        <a:srgbClr val="9DBFBE"/>
      </a:accent1>
      <a:accent2>
        <a:srgbClr val="DB8631"/>
      </a:accent2>
      <a:accent3>
        <a:srgbClr val="E3CC5A"/>
      </a:accent3>
      <a:accent4>
        <a:srgbClr val="ACADA8"/>
      </a:accent4>
      <a:accent5>
        <a:srgbClr val="927C61"/>
      </a:accent5>
      <a:accent6>
        <a:srgbClr val="B3B435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271</TotalTime>
  <Words>1140</Words>
  <Application>Microsoft Office PowerPoint</Application>
  <PresentationFormat>Widescreen</PresentationFormat>
  <Paragraphs>139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Comic Sans MS</vt:lpstr>
      <vt:lpstr>Retrospect</vt:lpstr>
      <vt:lpstr>MOBILE REVIEW SENTIMENT IN-DEPTH ANALYSIS    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              PAPER TITLE         NAME OF THE AUTHOR</dc:title>
  <dc:creator>MOOLCHAND SHARMA</dc:creator>
  <cp:lastModifiedBy>ayushi gupta</cp:lastModifiedBy>
  <cp:revision>6</cp:revision>
  <dcterms:created xsi:type="dcterms:W3CDTF">2021-02-05T14:09:33Z</dcterms:created>
  <dcterms:modified xsi:type="dcterms:W3CDTF">2024-03-22T03:05:51Z</dcterms:modified>
</cp:coreProperties>
</file>